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8" r:id="rId3"/>
    <p:sldId id="311" r:id="rId4"/>
    <p:sldId id="302" r:id="rId5"/>
    <p:sldId id="308" r:id="rId6"/>
    <p:sldId id="259" r:id="rId7"/>
    <p:sldId id="315" r:id="rId8"/>
    <p:sldId id="260" r:id="rId9"/>
    <p:sldId id="313" r:id="rId10"/>
    <p:sldId id="261" r:id="rId11"/>
    <p:sldId id="309" r:id="rId12"/>
    <p:sldId id="262" r:id="rId13"/>
    <p:sldId id="316" r:id="rId14"/>
    <p:sldId id="305" r:id="rId15"/>
    <p:sldId id="265" r:id="rId16"/>
    <p:sldId id="284" r:id="rId17"/>
    <p:sldId id="314"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47" autoAdjust="0"/>
    <p:restoredTop sz="73472" autoAdjust="0"/>
  </p:normalViewPr>
  <p:slideViewPr>
    <p:cSldViewPr>
      <p:cViewPr varScale="1">
        <p:scale>
          <a:sx n="83" d="100"/>
          <a:sy n="83" d="100"/>
        </p:scale>
        <p:origin x="1088" y="20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3ACA0AC-AF0F-4A4E-9127-E486C8BD5061}" type="datetimeFigureOut">
              <a:rPr lang="en-GB" smtClean="0"/>
              <a:t>16/05/2024</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2D683F2-8ACE-4C05-A5FC-4E310FF5D233}" type="slidenum">
              <a:rPr lang="en-GB" smtClean="0"/>
              <a:t>‹#›</a:t>
            </a:fld>
            <a:endParaRPr lang="en-GB"/>
          </a:p>
        </p:txBody>
      </p:sp>
    </p:spTree>
    <p:extLst>
      <p:ext uri="{BB962C8B-B14F-4D97-AF65-F5344CB8AC3E}">
        <p14:creationId xmlns:p14="http://schemas.microsoft.com/office/powerpoint/2010/main" val="368086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24727A3-C944-40CE-8B1F-1D41744C7409}" type="datetimeFigureOut">
              <a:rPr lang="en-GB" smtClean="0"/>
              <a:t>16/05/2024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D56C623-08DE-4177-AB21-D0EDB9A98FB1}" type="slidenum">
              <a:rPr lang="en-GB" smtClean="0"/>
              <a:t>‹#›</a:t>
            </a:fld>
            <a:endParaRPr lang="en-GB"/>
          </a:p>
        </p:txBody>
      </p:sp>
    </p:spTree>
    <p:extLst>
      <p:ext uri="{BB962C8B-B14F-4D97-AF65-F5344CB8AC3E}">
        <p14:creationId xmlns:p14="http://schemas.microsoft.com/office/powerpoint/2010/main" val="1942575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D56C623-08DE-4177-AB21-D0EDB9A98FB1}" type="slidenum">
              <a:rPr lang="en-GB" smtClean="0"/>
              <a:t>1</a:t>
            </a:fld>
            <a:endParaRPr lang="en-GB"/>
          </a:p>
        </p:txBody>
      </p:sp>
    </p:spTree>
    <p:extLst>
      <p:ext uri="{BB962C8B-B14F-4D97-AF65-F5344CB8AC3E}">
        <p14:creationId xmlns:p14="http://schemas.microsoft.com/office/powerpoint/2010/main" val="609309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56C623-08DE-4177-AB21-D0EDB9A98FB1}" type="slidenum">
              <a:rPr lang="en-GB" smtClean="0"/>
              <a:t>10</a:t>
            </a:fld>
            <a:endParaRPr lang="en-GB"/>
          </a:p>
        </p:txBody>
      </p:sp>
    </p:spTree>
    <p:extLst>
      <p:ext uri="{BB962C8B-B14F-4D97-AF65-F5344CB8AC3E}">
        <p14:creationId xmlns:p14="http://schemas.microsoft.com/office/powerpoint/2010/main" val="4096507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6C623-08DE-4177-AB21-D0EDB9A98FB1}"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00862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56C623-08DE-4177-AB21-D0EDB9A98FB1}" type="slidenum">
              <a:rPr lang="en-GB" smtClean="0"/>
              <a:t>12</a:t>
            </a:fld>
            <a:endParaRPr lang="en-GB"/>
          </a:p>
        </p:txBody>
      </p:sp>
    </p:spTree>
    <p:extLst>
      <p:ext uri="{BB962C8B-B14F-4D97-AF65-F5344CB8AC3E}">
        <p14:creationId xmlns:p14="http://schemas.microsoft.com/office/powerpoint/2010/main" val="1357382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56C623-08DE-4177-AB21-D0EDB9A98FB1}" type="slidenum">
              <a:rPr lang="en-GB" smtClean="0"/>
              <a:t>13</a:t>
            </a:fld>
            <a:endParaRPr lang="en-GB"/>
          </a:p>
        </p:txBody>
      </p:sp>
    </p:spTree>
    <p:extLst>
      <p:ext uri="{BB962C8B-B14F-4D97-AF65-F5344CB8AC3E}">
        <p14:creationId xmlns:p14="http://schemas.microsoft.com/office/powerpoint/2010/main" val="296899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noFill/>
        </p:spPr>
        <p:txBody>
          <a:bodyPr/>
          <a:lstStyle/>
          <a:p>
            <a:endParaRPr lang="en-US" altLang="en-US" dirty="0"/>
          </a:p>
        </p:txBody>
      </p:sp>
      <p:sp>
        <p:nvSpPr>
          <p:cNvPr id="1843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249780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56C623-08DE-4177-AB21-D0EDB9A98FB1}" type="slidenum">
              <a:rPr lang="en-GB" smtClean="0"/>
              <a:t>15</a:t>
            </a:fld>
            <a:endParaRPr lang="en-GB"/>
          </a:p>
        </p:txBody>
      </p:sp>
    </p:spTree>
    <p:extLst>
      <p:ext uri="{BB962C8B-B14F-4D97-AF65-F5344CB8AC3E}">
        <p14:creationId xmlns:p14="http://schemas.microsoft.com/office/powerpoint/2010/main" val="9869418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56C623-08DE-4177-AB21-D0EDB9A98FB1}" type="slidenum">
              <a:rPr lang="en-GB" smtClean="0"/>
              <a:t>16</a:t>
            </a:fld>
            <a:endParaRPr lang="en-GB"/>
          </a:p>
        </p:txBody>
      </p:sp>
    </p:spTree>
    <p:extLst>
      <p:ext uri="{BB962C8B-B14F-4D97-AF65-F5344CB8AC3E}">
        <p14:creationId xmlns:p14="http://schemas.microsoft.com/office/powerpoint/2010/main" val="28475591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6C623-08DE-4177-AB21-D0EDB9A98FB1}" type="slidenum">
              <a:rPr lang="en-GB" smtClean="0"/>
              <a:t>17</a:t>
            </a:fld>
            <a:endParaRPr lang="en-GB"/>
          </a:p>
        </p:txBody>
      </p:sp>
    </p:spTree>
    <p:extLst>
      <p:ext uri="{BB962C8B-B14F-4D97-AF65-F5344CB8AC3E}">
        <p14:creationId xmlns:p14="http://schemas.microsoft.com/office/powerpoint/2010/main" val="3452392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D56C623-08DE-4177-AB21-D0EDB9A98FB1}" type="slidenum">
              <a:rPr lang="en-GB" smtClean="0"/>
              <a:t>2</a:t>
            </a:fld>
            <a:endParaRPr lang="en-GB"/>
          </a:p>
        </p:txBody>
      </p:sp>
    </p:spTree>
    <p:extLst>
      <p:ext uri="{BB962C8B-B14F-4D97-AF65-F5344CB8AC3E}">
        <p14:creationId xmlns:p14="http://schemas.microsoft.com/office/powerpoint/2010/main" val="1801111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56C623-08DE-4177-AB21-D0EDB9A98FB1}" type="slidenum">
              <a:rPr lang="en-GB" smtClean="0"/>
              <a:t>3</a:t>
            </a:fld>
            <a:endParaRPr lang="en-GB"/>
          </a:p>
        </p:txBody>
      </p:sp>
    </p:spTree>
    <p:extLst>
      <p:ext uri="{BB962C8B-B14F-4D97-AF65-F5344CB8AC3E}">
        <p14:creationId xmlns:p14="http://schemas.microsoft.com/office/powerpoint/2010/main" val="3437667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56C623-08DE-4177-AB21-D0EDB9A98FB1}" type="slidenum">
              <a:rPr lang="en-GB" smtClean="0"/>
              <a:t>4</a:t>
            </a:fld>
            <a:endParaRPr lang="en-GB"/>
          </a:p>
        </p:txBody>
      </p:sp>
    </p:spTree>
    <p:extLst>
      <p:ext uri="{BB962C8B-B14F-4D97-AF65-F5344CB8AC3E}">
        <p14:creationId xmlns:p14="http://schemas.microsoft.com/office/powerpoint/2010/main" val="517950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noFill/>
        </p:spPr>
        <p:txBody>
          <a:bodyPr/>
          <a:lstStyle/>
          <a:p>
            <a:endParaRPr lang="en-US" altLang="en-US" dirty="0"/>
          </a:p>
        </p:txBody>
      </p:sp>
      <p:sp>
        <p:nvSpPr>
          <p:cNvPr id="717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77719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56C623-08DE-4177-AB21-D0EDB9A98FB1}" type="slidenum">
              <a:rPr lang="en-GB" smtClean="0"/>
              <a:t>6</a:t>
            </a:fld>
            <a:endParaRPr lang="en-GB"/>
          </a:p>
        </p:txBody>
      </p:sp>
    </p:spTree>
    <p:extLst>
      <p:ext uri="{BB962C8B-B14F-4D97-AF65-F5344CB8AC3E}">
        <p14:creationId xmlns:p14="http://schemas.microsoft.com/office/powerpoint/2010/main" val="3554811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56C623-08DE-4177-AB21-D0EDB9A98FB1}" type="slidenum">
              <a:rPr lang="en-GB" smtClean="0"/>
              <a:t>7</a:t>
            </a:fld>
            <a:endParaRPr lang="en-GB"/>
          </a:p>
        </p:txBody>
      </p:sp>
    </p:spTree>
    <p:extLst>
      <p:ext uri="{BB962C8B-B14F-4D97-AF65-F5344CB8AC3E}">
        <p14:creationId xmlns:p14="http://schemas.microsoft.com/office/powerpoint/2010/main" val="2897543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56C623-08DE-4177-AB21-D0EDB9A98FB1}" type="slidenum">
              <a:rPr lang="en-GB" smtClean="0"/>
              <a:t>8</a:t>
            </a:fld>
            <a:endParaRPr lang="en-GB"/>
          </a:p>
        </p:txBody>
      </p:sp>
    </p:spTree>
    <p:extLst>
      <p:ext uri="{BB962C8B-B14F-4D97-AF65-F5344CB8AC3E}">
        <p14:creationId xmlns:p14="http://schemas.microsoft.com/office/powerpoint/2010/main" val="2207834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56C623-08DE-4177-AB21-D0EDB9A98FB1}" type="slidenum">
              <a:rPr lang="en-GB" smtClean="0"/>
              <a:t>9</a:t>
            </a:fld>
            <a:endParaRPr lang="en-GB"/>
          </a:p>
        </p:txBody>
      </p:sp>
    </p:spTree>
    <p:extLst>
      <p:ext uri="{BB962C8B-B14F-4D97-AF65-F5344CB8AC3E}">
        <p14:creationId xmlns:p14="http://schemas.microsoft.com/office/powerpoint/2010/main" val="902151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FA51D00-EDA5-4643-9C92-CF9FD005CFE5}" type="datetimeFigureOut">
              <a:rPr lang="en-GB" smtClean="0"/>
              <a:t>16/05/2024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A52FB6-F00E-4EB3-8157-EB5E7EC9DDFA}" type="slidenum">
              <a:rPr lang="en-GB" smtClean="0"/>
              <a:t>‹#›</a:t>
            </a:fld>
            <a:endParaRPr lang="en-GB"/>
          </a:p>
        </p:txBody>
      </p:sp>
    </p:spTree>
    <p:extLst>
      <p:ext uri="{BB962C8B-B14F-4D97-AF65-F5344CB8AC3E}">
        <p14:creationId xmlns:p14="http://schemas.microsoft.com/office/powerpoint/2010/main" val="2393765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1D00-EDA5-4643-9C92-CF9FD005CFE5}" type="datetimeFigureOut">
              <a:rPr lang="en-GB" smtClean="0"/>
              <a:t>16/05/2024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A52FB6-F00E-4EB3-8157-EB5E7EC9DDFA}" type="slidenum">
              <a:rPr lang="en-GB" smtClean="0"/>
              <a:t>‹#›</a:t>
            </a:fld>
            <a:endParaRPr lang="en-GB"/>
          </a:p>
        </p:txBody>
      </p:sp>
    </p:spTree>
    <p:extLst>
      <p:ext uri="{BB962C8B-B14F-4D97-AF65-F5344CB8AC3E}">
        <p14:creationId xmlns:p14="http://schemas.microsoft.com/office/powerpoint/2010/main" val="3653799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1D00-EDA5-4643-9C92-CF9FD005CFE5}" type="datetimeFigureOut">
              <a:rPr lang="en-GB" smtClean="0"/>
              <a:t>16/05/2024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A52FB6-F00E-4EB3-8157-EB5E7EC9DDFA}" type="slidenum">
              <a:rPr lang="en-GB" smtClean="0"/>
              <a:t>‹#›</a:t>
            </a:fld>
            <a:endParaRPr lang="en-GB"/>
          </a:p>
        </p:txBody>
      </p:sp>
    </p:spTree>
    <p:extLst>
      <p:ext uri="{BB962C8B-B14F-4D97-AF65-F5344CB8AC3E}">
        <p14:creationId xmlns:p14="http://schemas.microsoft.com/office/powerpoint/2010/main" val="594435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1D00-EDA5-4643-9C92-CF9FD005CFE5}" type="datetimeFigureOut">
              <a:rPr lang="en-GB" smtClean="0"/>
              <a:t>16/05/2024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A52FB6-F00E-4EB3-8157-EB5E7EC9DDFA}" type="slidenum">
              <a:rPr lang="en-GB" smtClean="0"/>
              <a:t>‹#›</a:t>
            </a:fld>
            <a:endParaRPr lang="en-GB"/>
          </a:p>
        </p:txBody>
      </p:sp>
    </p:spTree>
    <p:extLst>
      <p:ext uri="{BB962C8B-B14F-4D97-AF65-F5344CB8AC3E}">
        <p14:creationId xmlns:p14="http://schemas.microsoft.com/office/powerpoint/2010/main" val="53558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A51D00-EDA5-4643-9C92-CF9FD005CFE5}" type="datetimeFigureOut">
              <a:rPr lang="en-GB" smtClean="0"/>
              <a:t>16/05/2024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A52FB6-F00E-4EB3-8157-EB5E7EC9DDFA}" type="slidenum">
              <a:rPr lang="en-GB" smtClean="0"/>
              <a:t>‹#›</a:t>
            </a:fld>
            <a:endParaRPr lang="en-GB"/>
          </a:p>
        </p:txBody>
      </p:sp>
    </p:spTree>
    <p:extLst>
      <p:ext uri="{BB962C8B-B14F-4D97-AF65-F5344CB8AC3E}">
        <p14:creationId xmlns:p14="http://schemas.microsoft.com/office/powerpoint/2010/main" val="1671737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FA51D00-EDA5-4643-9C92-CF9FD005CFE5}" type="datetimeFigureOut">
              <a:rPr lang="en-GB" smtClean="0"/>
              <a:t>16/05/2024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A52FB6-F00E-4EB3-8157-EB5E7EC9DDFA}" type="slidenum">
              <a:rPr lang="en-GB" smtClean="0"/>
              <a:t>‹#›</a:t>
            </a:fld>
            <a:endParaRPr lang="en-GB"/>
          </a:p>
        </p:txBody>
      </p:sp>
    </p:spTree>
    <p:extLst>
      <p:ext uri="{BB962C8B-B14F-4D97-AF65-F5344CB8AC3E}">
        <p14:creationId xmlns:p14="http://schemas.microsoft.com/office/powerpoint/2010/main" val="3772422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FA51D00-EDA5-4643-9C92-CF9FD005CFE5}" type="datetimeFigureOut">
              <a:rPr lang="en-GB" smtClean="0"/>
              <a:t>16/05/2024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A52FB6-F00E-4EB3-8157-EB5E7EC9DDFA}" type="slidenum">
              <a:rPr lang="en-GB" smtClean="0"/>
              <a:t>‹#›</a:t>
            </a:fld>
            <a:endParaRPr lang="en-GB"/>
          </a:p>
        </p:txBody>
      </p:sp>
    </p:spTree>
    <p:extLst>
      <p:ext uri="{BB962C8B-B14F-4D97-AF65-F5344CB8AC3E}">
        <p14:creationId xmlns:p14="http://schemas.microsoft.com/office/powerpoint/2010/main" val="4236165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FA51D00-EDA5-4643-9C92-CF9FD005CFE5}" type="datetimeFigureOut">
              <a:rPr lang="en-GB" smtClean="0"/>
              <a:t>16/05/2024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A52FB6-F00E-4EB3-8157-EB5E7EC9DDFA}" type="slidenum">
              <a:rPr lang="en-GB" smtClean="0"/>
              <a:t>‹#›</a:t>
            </a:fld>
            <a:endParaRPr lang="en-GB"/>
          </a:p>
        </p:txBody>
      </p:sp>
    </p:spTree>
    <p:extLst>
      <p:ext uri="{BB962C8B-B14F-4D97-AF65-F5344CB8AC3E}">
        <p14:creationId xmlns:p14="http://schemas.microsoft.com/office/powerpoint/2010/main" val="1246150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51D00-EDA5-4643-9C92-CF9FD005CFE5}" type="datetimeFigureOut">
              <a:rPr lang="en-GB" smtClean="0"/>
              <a:t>16/05/2024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A52FB6-F00E-4EB3-8157-EB5E7EC9DDFA}" type="slidenum">
              <a:rPr lang="en-GB" smtClean="0"/>
              <a:t>‹#›</a:t>
            </a:fld>
            <a:endParaRPr lang="en-GB"/>
          </a:p>
        </p:txBody>
      </p:sp>
    </p:spTree>
    <p:extLst>
      <p:ext uri="{BB962C8B-B14F-4D97-AF65-F5344CB8AC3E}">
        <p14:creationId xmlns:p14="http://schemas.microsoft.com/office/powerpoint/2010/main" val="685562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A51D00-EDA5-4643-9C92-CF9FD005CFE5}" type="datetimeFigureOut">
              <a:rPr lang="en-GB" smtClean="0"/>
              <a:t>16/05/2024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A52FB6-F00E-4EB3-8157-EB5E7EC9DDFA}" type="slidenum">
              <a:rPr lang="en-GB" smtClean="0"/>
              <a:t>‹#›</a:t>
            </a:fld>
            <a:endParaRPr lang="en-GB"/>
          </a:p>
        </p:txBody>
      </p:sp>
    </p:spTree>
    <p:extLst>
      <p:ext uri="{BB962C8B-B14F-4D97-AF65-F5344CB8AC3E}">
        <p14:creationId xmlns:p14="http://schemas.microsoft.com/office/powerpoint/2010/main" val="4262429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A51D00-EDA5-4643-9C92-CF9FD005CFE5}" type="datetimeFigureOut">
              <a:rPr lang="en-GB" smtClean="0"/>
              <a:t>16/05/2024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A52FB6-F00E-4EB3-8157-EB5E7EC9DDFA}" type="slidenum">
              <a:rPr lang="en-GB" smtClean="0"/>
              <a:t>‹#›</a:t>
            </a:fld>
            <a:endParaRPr lang="en-GB"/>
          </a:p>
        </p:txBody>
      </p:sp>
    </p:spTree>
    <p:extLst>
      <p:ext uri="{BB962C8B-B14F-4D97-AF65-F5344CB8AC3E}">
        <p14:creationId xmlns:p14="http://schemas.microsoft.com/office/powerpoint/2010/main" val="2378804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A51D00-EDA5-4643-9C92-CF9FD005CFE5}" type="datetimeFigureOut">
              <a:rPr lang="en-GB" smtClean="0"/>
              <a:t>16/05/2024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52FB6-F00E-4EB3-8157-EB5E7EC9DDFA}" type="slidenum">
              <a:rPr lang="en-GB" smtClean="0"/>
              <a:t>‹#›</a:t>
            </a:fld>
            <a:endParaRPr lang="en-GB"/>
          </a:p>
        </p:txBody>
      </p:sp>
    </p:spTree>
    <p:extLst>
      <p:ext uri="{BB962C8B-B14F-4D97-AF65-F5344CB8AC3E}">
        <p14:creationId xmlns:p14="http://schemas.microsoft.com/office/powerpoint/2010/main" val="1385512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5"/>
            <a:ext cx="7772400" cy="2115666"/>
          </a:xfrm>
        </p:spPr>
        <p:txBody>
          <a:bodyPr>
            <a:normAutofit/>
          </a:bodyPr>
          <a:lstStyle/>
          <a:p>
            <a:r>
              <a:rPr lang="en-GB" dirty="0"/>
              <a:t>North Ayrshire Local Association</a:t>
            </a:r>
            <a:br>
              <a:rPr lang="en-GB" dirty="0"/>
            </a:br>
            <a:r>
              <a:rPr lang="en-GB" dirty="0"/>
              <a:t>Negotiating</a:t>
            </a:r>
            <a:br>
              <a:rPr lang="en-GB" dirty="0"/>
            </a:br>
            <a:r>
              <a:rPr lang="en-GB" dirty="0"/>
              <a:t>Working Time Agreements</a:t>
            </a:r>
          </a:p>
        </p:txBody>
      </p:sp>
      <p:sp>
        <p:nvSpPr>
          <p:cNvPr id="3" name="Subtitle 2"/>
          <p:cNvSpPr>
            <a:spLocks noGrp="1"/>
          </p:cNvSpPr>
          <p:nvPr>
            <p:ph type="subTitle" idx="1"/>
          </p:nvPr>
        </p:nvSpPr>
        <p:spPr>
          <a:xfrm>
            <a:off x="1371600" y="4149080"/>
            <a:ext cx="6400800" cy="1489720"/>
          </a:xfrm>
        </p:spPr>
        <p:txBody>
          <a:bodyPr/>
          <a:lstStyle/>
          <a:p>
            <a:r>
              <a:rPr lang="en-GB" dirty="0"/>
              <a:t>Mark Smith</a:t>
            </a:r>
          </a:p>
          <a:p>
            <a:r>
              <a:rPr lang="en-GB" dirty="0"/>
              <a:t>North Ayrshire Convener</a:t>
            </a:r>
          </a:p>
        </p:txBody>
      </p:sp>
      <p:pic>
        <p:nvPicPr>
          <p:cNvPr id="4" name="Picture 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184150"/>
            <a:ext cx="1335088" cy="119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7976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dirty="0"/>
              <a:t>Contending and Changing Priorities</a:t>
            </a:r>
          </a:p>
        </p:txBody>
      </p:sp>
      <p:sp>
        <p:nvSpPr>
          <p:cNvPr id="10243" name="Rectangle 3"/>
          <p:cNvSpPr>
            <a:spLocks noGrp="1" noChangeArrowheads="1"/>
          </p:cNvSpPr>
          <p:nvPr>
            <p:ph type="body" idx="1"/>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lnSpcReduction="10000"/>
          </a:bodyPr>
          <a:lstStyle/>
          <a:p>
            <a:pPr eaLnBrk="1" hangingPunct="1">
              <a:defRPr/>
            </a:pPr>
            <a:r>
              <a:rPr lang="en-US" dirty="0"/>
              <a:t>Time allocated for specific activities. </a:t>
            </a:r>
          </a:p>
          <a:p>
            <a:pPr eaLnBrk="1" hangingPunct="1">
              <a:defRPr/>
            </a:pPr>
            <a:r>
              <a:rPr lang="en-US" dirty="0"/>
              <a:t>When they should take place in the week/year.</a:t>
            </a:r>
          </a:p>
          <a:p>
            <a:pPr eaLnBrk="1" hangingPunct="1">
              <a:defRPr/>
            </a:pPr>
            <a:r>
              <a:rPr lang="en-US" dirty="0"/>
              <a:t>Teacher v Management priorities.</a:t>
            </a:r>
          </a:p>
          <a:p>
            <a:pPr eaLnBrk="1" hangingPunct="1">
              <a:defRPr/>
            </a:pPr>
            <a:r>
              <a:rPr lang="en-US" dirty="0"/>
              <a:t>Initiatives such as;</a:t>
            </a:r>
          </a:p>
          <a:p>
            <a:pPr lvl="1">
              <a:defRPr/>
            </a:pPr>
            <a:r>
              <a:rPr lang="en-US" dirty="0"/>
              <a:t>Changes to QA/Self Evaluation</a:t>
            </a:r>
          </a:p>
          <a:p>
            <a:pPr lvl="1">
              <a:defRPr/>
            </a:pPr>
            <a:r>
              <a:rPr lang="en-US" dirty="0"/>
              <a:t>Tracking, </a:t>
            </a:r>
            <a:r>
              <a:rPr lang="en-US" dirty="0" err="1"/>
              <a:t>Facultisation</a:t>
            </a:r>
            <a:r>
              <a:rPr lang="en-US" dirty="0"/>
              <a:t>, </a:t>
            </a:r>
            <a:r>
              <a:rPr lang="en-US" dirty="0" err="1"/>
              <a:t>etc</a:t>
            </a:r>
            <a:r>
              <a:rPr lang="en-US" dirty="0"/>
              <a:t> </a:t>
            </a:r>
          </a:p>
          <a:p>
            <a:pPr lvl="1">
              <a:defRPr/>
            </a:pPr>
            <a:r>
              <a:rPr lang="en-US" dirty="0"/>
              <a:t>32/33 period week</a:t>
            </a:r>
          </a:p>
          <a:p>
            <a:pPr lvl="1">
              <a:defRPr/>
            </a:pPr>
            <a:r>
              <a:rPr lang="en-US" dirty="0" err="1"/>
              <a:t>CfE</a:t>
            </a:r>
            <a:r>
              <a:rPr lang="en-US" dirty="0"/>
              <a:t>.</a:t>
            </a:r>
          </a:p>
        </p:txBody>
      </p:sp>
    </p:spTree>
    <p:extLst>
      <p:ext uri="{BB962C8B-B14F-4D97-AF65-F5344CB8AC3E}">
        <p14:creationId xmlns:p14="http://schemas.microsoft.com/office/powerpoint/2010/main" val="271125138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dirty="0"/>
              <a:t>Concepts of Time - Audit</a:t>
            </a:r>
          </a:p>
        </p:txBody>
      </p:sp>
      <p:pic>
        <p:nvPicPr>
          <p:cNvPr id="3" name="Picture 2">
            <a:extLst>
              <a:ext uri="{FF2B5EF4-FFF2-40B4-BE49-F238E27FC236}">
                <a16:creationId xmlns:a16="http://schemas.microsoft.com/office/drawing/2014/main" id="{6AFFDD4D-8F0F-4D18-87C8-00004CE563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2177238" y="547466"/>
            <a:ext cx="4789524" cy="6858000"/>
          </a:xfrm>
          <a:prstGeom prst="rect">
            <a:avLst/>
          </a:prstGeom>
        </p:spPr>
      </p:pic>
    </p:spTree>
    <p:extLst>
      <p:ext uri="{BB962C8B-B14F-4D97-AF65-F5344CB8AC3E}">
        <p14:creationId xmlns:p14="http://schemas.microsoft.com/office/powerpoint/2010/main" val="125013641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dirty="0"/>
              <a:t>WTA Preparation – General Review</a:t>
            </a:r>
          </a:p>
        </p:txBody>
      </p:sp>
      <p:sp>
        <p:nvSpPr>
          <p:cNvPr id="12291" name="Rectangle 3"/>
          <p:cNvSpPr>
            <a:spLocks noGrp="1" noChangeArrowheads="1"/>
          </p:cNvSpPr>
          <p:nvPr>
            <p:ph type="body" idx="1"/>
          </p:nvPr>
        </p:nvSpPr>
        <p:spPr>
          <a:xfrm>
            <a:off x="395288" y="1557338"/>
            <a:ext cx="8229600" cy="4751387"/>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eaLnBrk="1" hangingPunct="1">
              <a:defRPr/>
            </a:pPr>
            <a:r>
              <a:rPr lang="en-US" dirty="0"/>
              <a:t>What didn’t work last year? What needs to change? </a:t>
            </a:r>
          </a:p>
          <a:p>
            <a:pPr eaLnBrk="1" hangingPunct="1">
              <a:defRPr/>
            </a:pPr>
            <a:r>
              <a:rPr lang="en-US" dirty="0"/>
              <a:t>Revise – Branch WTA committee proposes changes to Branch meeting to address this.</a:t>
            </a:r>
          </a:p>
          <a:p>
            <a:pPr eaLnBrk="1" hangingPunct="1">
              <a:defRPr/>
            </a:pPr>
            <a:r>
              <a:rPr lang="en-US" dirty="0"/>
              <a:t>Decide – Branch meeting decides proposals for negotiation with HT.</a:t>
            </a:r>
          </a:p>
        </p:txBody>
      </p:sp>
    </p:spTree>
    <p:extLst>
      <p:ext uri="{BB962C8B-B14F-4D97-AF65-F5344CB8AC3E}">
        <p14:creationId xmlns:p14="http://schemas.microsoft.com/office/powerpoint/2010/main" val="176389991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dirty="0"/>
              <a:t>WTA Negotiation</a:t>
            </a:r>
          </a:p>
        </p:txBody>
      </p:sp>
      <p:sp>
        <p:nvSpPr>
          <p:cNvPr id="12291" name="Rectangle 3"/>
          <p:cNvSpPr>
            <a:spLocks noGrp="1" noChangeArrowheads="1"/>
          </p:cNvSpPr>
          <p:nvPr>
            <p:ph type="body" idx="1"/>
          </p:nvPr>
        </p:nvSpPr>
        <p:spPr>
          <a:xfrm>
            <a:off x="395288" y="1557338"/>
            <a:ext cx="8229600" cy="4751387"/>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eaLnBrk="1" hangingPunct="1">
              <a:defRPr/>
            </a:pPr>
            <a:r>
              <a:rPr lang="en-US" dirty="0"/>
              <a:t>Meet with HT to discuss WTA</a:t>
            </a:r>
          </a:p>
          <a:p>
            <a:pPr eaLnBrk="1" hangingPunct="1">
              <a:defRPr/>
            </a:pPr>
            <a:r>
              <a:rPr lang="en-US" dirty="0"/>
              <a:t>Consider – </a:t>
            </a:r>
          </a:p>
          <a:p>
            <a:pPr eaLnBrk="1" hangingPunct="1">
              <a:defRPr/>
            </a:pPr>
            <a:r>
              <a:rPr lang="en-US" dirty="0"/>
              <a:t>SIP priorities and these should be time costed</a:t>
            </a:r>
          </a:p>
          <a:p>
            <a:pPr eaLnBrk="1" hangingPunct="1">
              <a:defRPr/>
            </a:pPr>
            <a:r>
              <a:rPr lang="en-US" dirty="0"/>
              <a:t>Are there any new systems to be introduced </a:t>
            </a:r>
            <a:r>
              <a:rPr lang="en-US" dirty="0" err="1"/>
              <a:t>eg</a:t>
            </a:r>
            <a:r>
              <a:rPr lang="en-US" dirty="0"/>
              <a:t> reporting or new courses of work?</a:t>
            </a:r>
          </a:p>
          <a:p>
            <a:pPr eaLnBrk="1" hangingPunct="1">
              <a:defRPr/>
            </a:pPr>
            <a:r>
              <a:rPr lang="en-US" dirty="0"/>
              <a:t>After the WTA has been agreed there should be no new systems or schemes of work introduced – they should wait until next year.</a:t>
            </a:r>
          </a:p>
          <a:p>
            <a:pPr eaLnBrk="1" hangingPunct="1">
              <a:defRPr/>
            </a:pPr>
            <a:endParaRPr lang="en-US" dirty="0"/>
          </a:p>
          <a:p>
            <a:pPr eaLnBrk="1" hangingPunct="1">
              <a:defRPr/>
            </a:pPr>
            <a:endParaRPr lang="en-US" dirty="0"/>
          </a:p>
        </p:txBody>
      </p:sp>
    </p:spTree>
    <p:extLst>
      <p:ext uri="{BB962C8B-B14F-4D97-AF65-F5344CB8AC3E}">
        <p14:creationId xmlns:p14="http://schemas.microsoft.com/office/powerpoint/2010/main" val="296598708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a:defRPr/>
            </a:pPr>
            <a:r>
              <a:rPr lang="en-US" dirty="0"/>
              <a:t>School Calendar </a:t>
            </a:r>
            <a:r>
              <a:rPr lang="en-US"/>
              <a:t>(Section 7)</a:t>
            </a:r>
            <a:endParaRPr lang="en-US" dirty="0"/>
          </a:p>
        </p:txBody>
      </p:sp>
      <p:sp>
        <p:nvSpPr>
          <p:cNvPr id="13315" name="Rectangle 3"/>
          <p:cNvSpPr>
            <a:spLocks noGrp="1" noChangeArrowheads="1"/>
          </p:cNvSpPr>
          <p:nvPr>
            <p:ph type="body" idx="1"/>
          </p:nvPr>
        </p:nvSpPr>
        <p:spPr>
          <a:xfrm>
            <a:off x="457200" y="1600200"/>
            <a:ext cx="8229600" cy="4708525"/>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a:defRPr/>
            </a:pPr>
            <a:r>
              <a:rPr lang="en-US" sz="2800" dirty="0"/>
              <a:t>Begin to populate the calendar in the following order;</a:t>
            </a:r>
          </a:p>
          <a:p>
            <a:pPr lvl="1">
              <a:defRPr/>
            </a:pPr>
            <a:r>
              <a:rPr lang="en-US" sz="2400" dirty="0"/>
              <a:t>Look at the Core (Whole School) Collegiate Activities</a:t>
            </a:r>
          </a:p>
          <a:p>
            <a:pPr lvl="2">
              <a:defRPr/>
            </a:pPr>
            <a:r>
              <a:rPr lang="en-US" sz="2000" dirty="0"/>
              <a:t>Parents Meetings</a:t>
            </a:r>
          </a:p>
          <a:p>
            <a:pPr lvl="2">
              <a:defRPr/>
            </a:pPr>
            <a:r>
              <a:rPr lang="en-US" sz="2000" dirty="0"/>
              <a:t>Reporting</a:t>
            </a:r>
          </a:p>
          <a:p>
            <a:pPr lvl="2">
              <a:defRPr/>
            </a:pPr>
            <a:r>
              <a:rPr lang="en-US" sz="2000" dirty="0"/>
              <a:t>Assessment (incl. prelim)/Tracking</a:t>
            </a:r>
          </a:p>
          <a:p>
            <a:pPr lvl="1">
              <a:defRPr/>
            </a:pPr>
            <a:r>
              <a:rPr lang="en-US" sz="2400" dirty="0"/>
              <a:t>Look at other Core (Whole School) Collegiate Activities</a:t>
            </a:r>
          </a:p>
          <a:p>
            <a:pPr lvl="2">
              <a:defRPr/>
            </a:pPr>
            <a:r>
              <a:rPr lang="en-US" sz="2000" dirty="0"/>
              <a:t>Departmental Meetings</a:t>
            </a:r>
          </a:p>
          <a:p>
            <a:pPr lvl="2">
              <a:defRPr/>
            </a:pPr>
            <a:r>
              <a:rPr lang="en-US" sz="2000" dirty="0"/>
              <a:t>Staff Meetings</a:t>
            </a:r>
          </a:p>
          <a:p>
            <a:pPr lvl="2">
              <a:defRPr/>
            </a:pPr>
            <a:r>
              <a:rPr lang="en-US" sz="2000" dirty="0"/>
              <a:t>Trade Union Meetings</a:t>
            </a:r>
          </a:p>
          <a:p>
            <a:pPr lvl="2">
              <a:defRPr/>
            </a:pPr>
            <a:r>
              <a:rPr lang="en-US" sz="2000" dirty="0"/>
              <a:t>PRD</a:t>
            </a:r>
          </a:p>
        </p:txBody>
      </p:sp>
    </p:spTree>
    <p:extLst>
      <p:ext uri="{BB962C8B-B14F-4D97-AF65-F5344CB8AC3E}">
        <p14:creationId xmlns:p14="http://schemas.microsoft.com/office/powerpoint/2010/main" val="175206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dirty="0"/>
              <a:t>Branch Decision Making</a:t>
            </a:r>
          </a:p>
        </p:txBody>
      </p:sp>
      <p:sp>
        <p:nvSpPr>
          <p:cNvPr id="16387" name="Rectangle 3"/>
          <p:cNvSpPr>
            <a:spLocks noGrp="1" noChangeArrowheads="1"/>
          </p:cNvSpPr>
          <p:nvPr>
            <p:ph type="body" idx="1"/>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fontScale="92500"/>
          </a:bodyPr>
          <a:lstStyle/>
          <a:p>
            <a:pPr eaLnBrk="1" hangingPunct="1">
              <a:defRPr/>
            </a:pPr>
            <a:r>
              <a:rPr lang="en-US" dirty="0"/>
              <a:t>Present fleshed out proposals to branch meeting.</a:t>
            </a:r>
          </a:p>
          <a:p>
            <a:pPr eaLnBrk="1" hangingPunct="1">
              <a:defRPr/>
            </a:pPr>
            <a:r>
              <a:rPr lang="en-US" dirty="0"/>
              <a:t>Revise/amend as per branch decision.</a:t>
            </a:r>
          </a:p>
          <a:p>
            <a:pPr eaLnBrk="1" hangingPunct="1">
              <a:defRPr/>
            </a:pPr>
            <a:r>
              <a:rPr lang="en-US" dirty="0"/>
              <a:t>Advise other TUs of EIS position.</a:t>
            </a:r>
          </a:p>
          <a:p>
            <a:pPr eaLnBrk="1" hangingPunct="1">
              <a:defRPr/>
            </a:pPr>
            <a:r>
              <a:rPr lang="en-US" dirty="0"/>
              <a:t>Present proposals to management for negotiations.</a:t>
            </a:r>
          </a:p>
          <a:p>
            <a:pPr eaLnBrk="1" hangingPunct="1">
              <a:defRPr/>
            </a:pPr>
            <a:r>
              <a:rPr lang="en-US" dirty="0"/>
              <a:t>Take outcome of negotiations back to branch for decision.</a:t>
            </a:r>
          </a:p>
          <a:p>
            <a:pPr eaLnBrk="1" hangingPunct="1">
              <a:defRPr/>
            </a:pPr>
            <a:r>
              <a:rPr lang="en-US" dirty="0"/>
              <a:t>EIS Rep signs off agreement.</a:t>
            </a:r>
          </a:p>
        </p:txBody>
      </p:sp>
    </p:spTree>
    <p:extLst>
      <p:ext uri="{BB962C8B-B14F-4D97-AF65-F5344CB8AC3E}">
        <p14:creationId xmlns:p14="http://schemas.microsoft.com/office/powerpoint/2010/main" val="4082212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defRPr/>
            </a:pPr>
            <a:r>
              <a:rPr lang="en-US" dirty="0"/>
              <a:t>What happens next…</a:t>
            </a:r>
          </a:p>
        </p:txBody>
      </p:sp>
      <p:sp>
        <p:nvSpPr>
          <p:cNvPr id="16387" name="Rectangle 3"/>
          <p:cNvSpPr>
            <a:spLocks noGrp="1" noChangeArrowheads="1"/>
          </p:cNvSpPr>
          <p:nvPr>
            <p:ph type="body" idx="1"/>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a:defRPr/>
            </a:pPr>
            <a:r>
              <a:rPr lang="en-GB" dirty="0"/>
              <a:t>Once your school has agreed the WTA for the following session (and a calendar of events) it should be submitted to your LNCT. </a:t>
            </a:r>
          </a:p>
          <a:p>
            <a:pPr>
              <a:defRPr/>
            </a:pPr>
            <a:r>
              <a:rPr lang="en-GB" dirty="0"/>
              <a:t>If you are unable to reach agreement then the LNCT should be notified of the failure to agree. School branches should contact their LA Secretary early in the negotiation process if this looks a likely outcome. </a:t>
            </a:r>
          </a:p>
        </p:txBody>
      </p:sp>
    </p:spTree>
    <p:extLst>
      <p:ext uri="{BB962C8B-B14F-4D97-AF65-F5344CB8AC3E}">
        <p14:creationId xmlns:p14="http://schemas.microsoft.com/office/powerpoint/2010/main" val="13699574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92756-8F85-4C50-A4A6-DA54E5D1C5C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47FEE2B-9DF2-49B0-8B6F-DB71F082E9F2}"/>
              </a:ext>
            </a:extLst>
          </p:cNvPr>
          <p:cNvSpPr>
            <a:spLocks noGrp="1"/>
          </p:cNvSpPr>
          <p:nvPr>
            <p:ph idx="1"/>
          </p:nvPr>
        </p:nvSpPr>
        <p:spPr/>
        <p:txBody>
          <a:bodyPr/>
          <a:lstStyle/>
          <a:p>
            <a:pPr marL="0" indent="0" algn="ctr">
              <a:buNone/>
            </a:pPr>
            <a:endParaRPr lang="en-GB" dirty="0"/>
          </a:p>
          <a:p>
            <a:pPr marL="0" indent="0" algn="ctr">
              <a:buNone/>
            </a:pPr>
            <a:r>
              <a:rPr lang="en-GB" sz="12000" b="1" dirty="0">
                <a:solidFill>
                  <a:schemeClr val="accent4">
                    <a:lumMod val="75000"/>
                  </a:schemeClr>
                </a:solidFill>
              </a:rPr>
              <a:t>Q &amp; A</a:t>
            </a:r>
          </a:p>
        </p:txBody>
      </p:sp>
    </p:spTree>
    <p:extLst>
      <p:ext uri="{BB962C8B-B14F-4D97-AF65-F5344CB8AC3E}">
        <p14:creationId xmlns:p14="http://schemas.microsoft.com/office/powerpoint/2010/main" val="462580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dirty="0"/>
              <a:t>Background</a:t>
            </a:r>
          </a:p>
        </p:txBody>
      </p:sp>
      <p:sp>
        <p:nvSpPr>
          <p:cNvPr id="6147" name="Rectangle 3"/>
          <p:cNvSpPr>
            <a:spLocks noGrp="1" noChangeArrowheads="1"/>
          </p:cNvSpPr>
          <p:nvPr>
            <p:ph type="body" idx="1"/>
          </p:nvPr>
        </p:nvSpPr>
        <p:spPr>
          <a:xfrm>
            <a:off x="539750" y="1700213"/>
            <a:ext cx="8229600" cy="4525962"/>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eaLnBrk="1" hangingPunct="1">
              <a:defRPr/>
            </a:pPr>
            <a:r>
              <a:rPr lang="en-US" dirty="0"/>
              <a:t>School </a:t>
            </a:r>
            <a:r>
              <a:rPr lang="en-US"/>
              <a:t>Improvement Plan</a:t>
            </a:r>
            <a:endParaRPr lang="en-US" dirty="0"/>
          </a:p>
          <a:p>
            <a:pPr lvl="1">
              <a:defRPr/>
            </a:pPr>
            <a:r>
              <a:rPr lang="en-US" dirty="0"/>
              <a:t>Formulation</a:t>
            </a:r>
          </a:p>
          <a:p>
            <a:pPr lvl="1">
              <a:defRPr/>
            </a:pPr>
            <a:r>
              <a:rPr lang="en-US" dirty="0"/>
              <a:t>Implementation</a:t>
            </a:r>
          </a:p>
          <a:p>
            <a:pPr lvl="1">
              <a:defRPr/>
            </a:pPr>
            <a:r>
              <a:rPr lang="en-US" dirty="0"/>
              <a:t>Progressed by 	</a:t>
            </a:r>
          </a:p>
          <a:p>
            <a:pPr lvl="2">
              <a:defRPr/>
            </a:pPr>
            <a:r>
              <a:rPr lang="en-US" dirty="0"/>
              <a:t>INSET activities</a:t>
            </a:r>
          </a:p>
          <a:p>
            <a:pPr lvl="2">
              <a:defRPr/>
            </a:pPr>
            <a:r>
              <a:rPr lang="en-US" dirty="0"/>
              <a:t>Funded CLPL activities</a:t>
            </a:r>
          </a:p>
          <a:p>
            <a:pPr lvl="2">
              <a:defRPr/>
            </a:pPr>
            <a:r>
              <a:rPr lang="en-US" dirty="0"/>
              <a:t>Teachers agreeing to use some of their 35 hours</a:t>
            </a:r>
          </a:p>
          <a:p>
            <a:pPr lvl="2">
              <a:defRPr/>
            </a:pPr>
            <a:r>
              <a:rPr lang="en-US" dirty="0"/>
              <a:t>Working Time Agreement.</a:t>
            </a:r>
          </a:p>
        </p:txBody>
      </p:sp>
    </p:spTree>
    <p:extLst>
      <p:ext uri="{BB962C8B-B14F-4D97-AF65-F5344CB8AC3E}">
        <p14:creationId xmlns:p14="http://schemas.microsoft.com/office/powerpoint/2010/main" val="21688442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D986D-3BD6-4876-9876-709F5743E819}"/>
              </a:ext>
            </a:extLst>
          </p:cNvPr>
          <p:cNvSpPr>
            <a:spLocks noGrp="1"/>
          </p:cNvSpPr>
          <p:nvPr>
            <p:ph type="title"/>
          </p:nvPr>
        </p:nvSpPr>
        <p:spPr/>
        <p:txBody>
          <a:bodyPr/>
          <a:lstStyle/>
          <a:p>
            <a:r>
              <a:rPr lang="en-GB" dirty="0"/>
              <a:t>SNCT – Working Year and Week</a:t>
            </a:r>
          </a:p>
        </p:txBody>
      </p:sp>
      <p:sp>
        <p:nvSpPr>
          <p:cNvPr id="3" name="Content Placeholder 2">
            <a:extLst>
              <a:ext uri="{FF2B5EF4-FFF2-40B4-BE49-F238E27FC236}">
                <a16:creationId xmlns:a16="http://schemas.microsoft.com/office/drawing/2014/main" id="{8815D961-0407-4045-AE2B-382489C484A1}"/>
              </a:ext>
            </a:extLst>
          </p:cNvPr>
          <p:cNvSpPr>
            <a:spLocks noGrp="1"/>
          </p:cNvSpPr>
          <p:nvPr>
            <p:ph idx="1"/>
          </p:nvPr>
        </p:nvSpPr>
        <p:spPr/>
        <p:txBody>
          <a:bodyPr>
            <a:normAutofit fontScale="70000" lnSpcReduction="20000"/>
          </a:bodyPr>
          <a:lstStyle/>
          <a:p>
            <a:r>
              <a:rPr lang="en-GB" sz="2800" dirty="0"/>
              <a:t>3.5 The working year for teachers shall consist of 195 days</a:t>
            </a:r>
          </a:p>
          <a:p>
            <a:endParaRPr lang="en-GB" sz="2800" dirty="0"/>
          </a:p>
          <a:p>
            <a:r>
              <a:rPr lang="en-GB" sz="2800" dirty="0"/>
              <a:t>3.6 Teachers (other than short term supply teachers) shall have a 35 hour working week</a:t>
            </a:r>
          </a:p>
          <a:p>
            <a:endParaRPr lang="en-GB" sz="2800" dirty="0"/>
          </a:p>
          <a:p>
            <a:r>
              <a:rPr lang="en-GB" sz="2800" dirty="0"/>
              <a:t>3.7 Within the 35-hour week, a maximum of 22.5 hours will be devoted to class contact</a:t>
            </a:r>
          </a:p>
          <a:p>
            <a:endParaRPr lang="en-GB" sz="2800" dirty="0"/>
          </a:p>
          <a:p>
            <a:r>
              <a:rPr lang="en-GB" sz="2800" dirty="0"/>
              <a:t>3.9 An allowance of no less than one third of the teacher’s actual class contact commitment is provided for preparation and correction</a:t>
            </a:r>
          </a:p>
          <a:p>
            <a:endParaRPr lang="en-GB" sz="2800" dirty="0"/>
          </a:p>
          <a:p>
            <a:r>
              <a:rPr lang="en-GB" sz="2900" dirty="0">
                <a:solidFill>
                  <a:srgbClr val="FF0000"/>
                </a:solidFill>
              </a:rPr>
              <a:t>The use of remaining time will be subject to agreement at school level within LNCT guidelines, based on the Code of Practice on Working Time Arrangements</a:t>
            </a:r>
          </a:p>
          <a:p>
            <a:endParaRPr lang="en-GB" dirty="0"/>
          </a:p>
          <a:p>
            <a:endParaRPr lang="en-GB" dirty="0"/>
          </a:p>
        </p:txBody>
      </p:sp>
    </p:spTree>
    <p:extLst>
      <p:ext uri="{BB962C8B-B14F-4D97-AF65-F5344CB8AC3E}">
        <p14:creationId xmlns:p14="http://schemas.microsoft.com/office/powerpoint/2010/main" val="1133513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eaLnBrk="1" hangingPunct="1">
              <a:defRPr/>
            </a:pPr>
            <a:r>
              <a:rPr lang="en-US" dirty="0"/>
              <a:t>Contractual 35 Hour Working Week</a:t>
            </a:r>
          </a:p>
        </p:txBody>
      </p:sp>
      <p:sp>
        <p:nvSpPr>
          <p:cNvPr id="6147" name="Rectangle 3"/>
          <p:cNvSpPr>
            <a:spLocks noGrp="1" noChangeArrowheads="1"/>
          </p:cNvSpPr>
          <p:nvPr>
            <p:ph type="body" idx="1"/>
          </p:nvPr>
        </p:nvSpPr>
        <p:spPr>
          <a:xfrm>
            <a:off x="539750" y="1700213"/>
            <a:ext cx="8229600" cy="4525962"/>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endParaRPr lang="en-US" dirty="0"/>
          </a:p>
          <a:p>
            <a:pPr eaLnBrk="1" hangingPunct="1">
              <a:defRPr/>
            </a:pPr>
            <a:r>
              <a:rPr lang="en-US" dirty="0"/>
              <a:t>22.5 hours maximum class contact.</a:t>
            </a:r>
          </a:p>
          <a:p>
            <a:pPr eaLnBrk="1" hangingPunct="1">
              <a:defRPr/>
            </a:pPr>
            <a:r>
              <a:rPr lang="en-US" dirty="0"/>
              <a:t>7.5 hours preparation and correction.</a:t>
            </a:r>
          </a:p>
          <a:p>
            <a:pPr eaLnBrk="1" hangingPunct="1">
              <a:defRPr/>
            </a:pPr>
            <a:r>
              <a:rPr lang="en-US" dirty="0"/>
              <a:t>5 hours collegiate time with arrangements agreed at school level.</a:t>
            </a:r>
          </a:p>
        </p:txBody>
      </p:sp>
    </p:spTree>
    <p:extLst>
      <p:ext uri="{BB962C8B-B14F-4D97-AF65-F5344CB8AC3E}">
        <p14:creationId xmlns:p14="http://schemas.microsoft.com/office/powerpoint/2010/main" val="340061786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fontScale="90000"/>
          </a:bodyPr>
          <a:lstStyle/>
          <a:p>
            <a:pPr eaLnBrk="1" hangingPunct="1">
              <a:defRPr/>
            </a:pPr>
            <a:r>
              <a:rPr lang="en-US" dirty="0"/>
              <a:t>Collective Bargaining at School Level </a:t>
            </a:r>
          </a:p>
        </p:txBody>
      </p:sp>
      <p:sp>
        <p:nvSpPr>
          <p:cNvPr id="4099" name="Rectangle 3"/>
          <p:cNvSpPr>
            <a:spLocks noGrp="1" noChangeArrowheads="1"/>
          </p:cNvSpPr>
          <p:nvPr>
            <p:ph type="body" idx="1"/>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dirty="0"/>
              <a:t>WTA at school level - </a:t>
            </a:r>
            <a:r>
              <a:rPr lang="en-US" u="sng" dirty="0"/>
              <a:t>collective agreement </a:t>
            </a:r>
            <a:r>
              <a:rPr lang="en-US" dirty="0"/>
              <a:t>reached between trade union(s) and Headteacher as “agent of the authority”</a:t>
            </a:r>
          </a:p>
          <a:p>
            <a:pPr eaLnBrk="1" hangingPunct="1">
              <a:defRPr/>
            </a:pPr>
            <a:r>
              <a:rPr lang="en-US" dirty="0"/>
              <a:t>Binding on all members of teaching staff in the establishment</a:t>
            </a:r>
          </a:p>
          <a:p>
            <a:pPr eaLnBrk="1" hangingPunct="1">
              <a:defRPr/>
            </a:pPr>
            <a:r>
              <a:rPr lang="en-US" dirty="0"/>
              <a:t>Covers </a:t>
            </a:r>
            <a:r>
              <a:rPr lang="en-US" u="sng" dirty="0"/>
              <a:t>5 hours per week </a:t>
            </a:r>
            <a:r>
              <a:rPr lang="en-US" dirty="0"/>
              <a:t>in a week</a:t>
            </a:r>
          </a:p>
          <a:p>
            <a:pPr eaLnBrk="1" hangingPunct="1">
              <a:defRPr/>
            </a:pPr>
            <a:r>
              <a:rPr lang="en-US" dirty="0"/>
              <a:t>Signed Off as agreed by Rep and Headteacher</a:t>
            </a:r>
          </a:p>
          <a:p>
            <a:pPr eaLnBrk="1" hangingPunct="1">
              <a:defRPr/>
            </a:pPr>
            <a:endParaRPr lang="en-US" dirty="0"/>
          </a:p>
        </p:txBody>
      </p:sp>
    </p:spTree>
    <p:extLst>
      <p:ext uri="{BB962C8B-B14F-4D97-AF65-F5344CB8AC3E}">
        <p14:creationId xmlns:p14="http://schemas.microsoft.com/office/powerpoint/2010/main" val="330054997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dirty="0"/>
              <a:t>Core Collegiate Activities</a:t>
            </a:r>
          </a:p>
        </p:txBody>
      </p:sp>
      <p:sp>
        <p:nvSpPr>
          <p:cNvPr id="8195" name="Rectangle 3"/>
          <p:cNvSpPr>
            <a:spLocks noGrp="1" noChangeArrowheads="1"/>
          </p:cNvSpPr>
          <p:nvPr>
            <p:ph type="body" idx="1"/>
          </p:nvPr>
        </p:nvSpPr>
        <p:spPr>
          <a:xfrm>
            <a:off x="457200" y="1600200"/>
            <a:ext cx="8229600" cy="4708525"/>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lnSpcReduction="10000"/>
          </a:bodyPr>
          <a:lstStyle/>
          <a:p>
            <a:pPr eaLnBrk="1" hangingPunct="1">
              <a:defRPr/>
            </a:pPr>
            <a:r>
              <a:rPr lang="en-US" sz="2400" dirty="0"/>
              <a:t>Additional Time for Preparation and Correction</a:t>
            </a:r>
          </a:p>
          <a:p>
            <a:pPr eaLnBrk="1" hangingPunct="1">
              <a:defRPr/>
            </a:pPr>
            <a:r>
              <a:rPr lang="en-US" sz="2400" dirty="0"/>
              <a:t>Parents Meetings</a:t>
            </a:r>
          </a:p>
          <a:p>
            <a:pPr eaLnBrk="1" hangingPunct="1">
              <a:defRPr/>
            </a:pPr>
            <a:r>
              <a:rPr lang="en-US" sz="2400" dirty="0"/>
              <a:t>Preparation of Reports</a:t>
            </a:r>
          </a:p>
          <a:p>
            <a:pPr eaLnBrk="1" hangingPunct="1">
              <a:defRPr/>
            </a:pPr>
            <a:r>
              <a:rPr lang="en-US" sz="2400" dirty="0"/>
              <a:t>Formal Assessment</a:t>
            </a:r>
          </a:p>
          <a:p>
            <a:pPr eaLnBrk="1" hangingPunct="1">
              <a:defRPr/>
            </a:pPr>
            <a:r>
              <a:rPr lang="en-US" sz="2400" dirty="0"/>
              <a:t>Planning</a:t>
            </a:r>
          </a:p>
          <a:p>
            <a:pPr eaLnBrk="1" hangingPunct="1">
              <a:defRPr/>
            </a:pPr>
            <a:r>
              <a:rPr lang="en-US" sz="2400" dirty="0"/>
              <a:t>Staff Meetings</a:t>
            </a:r>
          </a:p>
          <a:p>
            <a:pPr eaLnBrk="1" hangingPunct="1">
              <a:defRPr/>
            </a:pPr>
            <a:r>
              <a:rPr lang="en-US" sz="2400" dirty="0"/>
              <a:t>PRD</a:t>
            </a:r>
          </a:p>
          <a:p>
            <a:pPr eaLnBrk="1" hangingPunct="1">
              <a:defRPr/>
            </a:pPr>
            <a:r>
              <a:rPr lang="en-US" sz="2400" dirty="0"/>
              <a:t>CLPL</a:t>
            </a:r>
          </a:p>
          <a:p>
            <a:pPr eaLnBrk="1" hangingPunct="1">
              <a:defRPr/>
            </a:pPr>
            <a:r>
              <a:rPr lang="en-US" sz="2400" dirty="0"/>
              <a:t>Additional Supervised Pupil Activity</a:t>
            </a:r>
          </a:p>
          <a:p>
            <a:pPr eaLnBrk="1" hangingPunct="1">
              <a:defRPr/>
            </a:pPr>
            <a:r>
              <a:rPr lang="en-US" sz="2400" dirty="0"/>
              <a:t>TU Meetings</a:t>
            </a:r>
          </a:p>
          <a:p>
            <a:pPr eaLnBrk="1" hangingPunct="1">
              <a:defRPr/>
            </a:pPr>
            <a:r>
              <a:rPr lang="en-US" sz="2400" dirty="0"/>
              <a:t>Flexibility</a:t>
            </a:r>
          </a:p>
        </p:txBody>
      </p:sp>
    </p:spTree>
    <p:extLst>
      <p:ext uri="{BB962C8B-B14F-4D97-AF65-F5344CB8AC3E}">
        <p14:creationId xmlns:p14="http://schemas.microsoft.com/office/powerpoint/2010/main" val="369635486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B0BC1-DF60-4065-BCD7-9DCC5C63CE80}"/>
              </a:ext>
            </a:extLst>
          </p:cNvPr>
          <p:cNvSpPr>
            <a:spLocks noGrp="1"/>
          </p:cNvSpPr>
          <p:nvPr>
            <p:ph type="title"/>
          </p:nvPr>
        </p:nvSpPr>
        <p:spPr>
          <a:xfrm>
            <a:off x="395536" y="43934"/>
            <a:ext cx="8229600" cy="1143000"/>
          </a:xfrm>
        </p:spPr>
        <p:txBody>
          <a:bodyPr>
            <a:normAutofit/>
          </a:bodyPr>
          <a:lstStyle/>
          <a:p>
            <a:endParaRPr lang="en-GB" sz="2400" dirty="0"/>
          </a:p>
        </p:txBody>
      </p:sp>
      <p:pic>
        <p:nvPicPr>
          <p:cNvPr id="15" name="Content Placeholder 14" descr="Table&#10;&#10;Description automatically generated">
            <a:extLst>
              <a:ext uri="{FF2B5EF4-FFF2-40B4-BE49-F238E27FC236}">
                <a16:creationId xmlns:a16="http://schemas.microsoft.com/office/drawing/2014/main" id="{B238BAC1-1C5F-43FD-87A3-D734287DD02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5776" y="97490"/>
            <a:ext cx="4608512" cy="6694563"/>
          </a:xfrm>
        </p:spPr>
      </p:pic>
    </p:spTree>
    <p:extLst>
      <p:ext uri="{BB962C8B-B14F-4D97-AF65-F5344CB8AC3E}">
        <p14:creationId xmlns:p14="http://schemas.microsoft.com/office/powerpoint/2010/main" val="3547182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dirty="0"/>
              <a:t>Concepts of Time</a:t>
            </a:r>
          </a:p>
        </p:txBody>
      </p:sp>
      <p:sp>
        <p:nvSpPr>
          <p:cNvPr id="9219" name="Rectangle 3"/>
          <p:cNvSpPr>
            <a:spLocks noGrp="1" noChangeArrowheads="1"/>
          </p:cNvSpPr>
          <p:nvPr>
            <p:ph type="body" idx="1"/>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dirty="0"/>
              <a:t>5 hours collegiate contractual time per 35 hour working week.</a:t>
            </a:r>
          </a:p>
          <a:p>
            <a:pPr eaLnBrk="1" hangingPunct="1">
              <a:defRPr/>
            </a:pPr>
            <a:r>
              <a:rPr lang="en-US" dirty="0"/>
              <a:t>Actual Time – time needed for designated meetings, e.g. Parents Meetings.</a:t>
            </a:r>
          </a:p>
          <a:p>
            <a:pPr eaLnBrk="1" hangingPunct="1">
              <a:defRPr/>
            </a:pPr>
            <a:r>
              <a:rPr lang="en-US" dirty="0"/>
              <a:t>Indicative Time for activities – arrived at through </a:t>
            </a:r>
            <a:r>
              <a:rPr lang="en-US" u="sng" dirty="0"/>
              <a:t>professional audit</a:t>
            </a:r>
            <a:r>
              <a:rPr lang="en-US" dirty="0"/>
              <a:t>, e.g. reporting. Possible use of pro-forma.</a:t>
            </a:r>
            <a:endParaRPr lang="en-US" u="sng" dirty="0"/>
          </a:p>
        </p:txBody>
      </p:sp>
    </p:spTree>
    <p:extLst>
      <p:ext uri="{BB962C8B-B14F-4D97-AF65-F5344CB8AC3E}">
        <p14:creationId xmlns:p14="http://schemas.microsoft.com/office/powerpoint/2010/main" val="14763650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AE6DA-7835-4D72-8820-D4CF4118C722}"/>
              </a:ext>
            </a:extLst>
          </p:cNvPr>
          <p:cNvSpPr>
            <a:spLocks noGrp="1"/>
          </p:cNvSpPr>
          <p:nvPr>
            <p:ph type="title"/>
          </p:nvPr>
        </p:nvSpPr>
        <p:spPr/>
        <p:txBody>
          <a:bodyPr/>
          <a:lstStyle/>
          <a:p>
            <a:r>
              <a:rPr lang="en-GB" dirty="0"/>
              <a:t>NAC’s LNCT Agreement</a:t>
            </a:r>
          </a:p>
        </p:txBody>
      </p:sp>
      <p:sp>
        <p:nvSpPr>
          <p:cNvPr id="3" name="Content Placeholder 2">
            <a:extLst>
              <a:ext uri="{FF2B5EF4-FFF2-40B4-BE49-F238E27FC236}">
                <a16:creationId xmlns:a16="http://schemas.microsoft.com/office/drawing/2014/main" id="{BF02F5E4-22C9-4365-86A6-51D6F44CDCE2}"/>
              </a:ext>
            </a:extLst>
          </p:cNvPr>
          <p:cNvSpPr>
            <a:spLocks noGrp="1"/>
          </p:cNvSpPr>
          <p:nvPr>
            <p:ph idx="1"/>
          </p:nvPr>
        </p:nvSpPr>
        <p:spPr/>
        <p:txBody>
          <a:bodyPr/>
          <a:lstStyle/>
          <a:p>
            <a:r>
              <a:rPr lang="en-GB" dirty="0"/>
              <a:t>Sets out: </a:t>
            </a:r>
          </a:p>
          <a:p>
            <a:pPr lvl="1"/>
            <a:endParaRPr lang="en-GB" dirty="0"/>
          </a:p>
          <a:p>
            <a:pPr lvl="1"/>
            <a:r>
              <a:rPr lang="en-GB" dirty="0"/>
              <a:t>The content of the agreement including commentary on the main elements (Section 3)</a:t>
            </a:r>
          </a:p>
          <a:p>
            <a:pPr lvl="1"/>
            <a:r>
              <a:rPr lang="en-GB" dirty="0"/>
              <a:t>Who drafts the agreement (Section 5)</a:t>
            </a:r>
          </a:p>
          <a:p>
            <a:pPr lvl="1"/>
            <a:r>
              <a:rPr lang="en-GB" dirty="0"/>
              <a:t>How an agreement is reached (Section 5.2)</a:t>
            </a:r>
          </a:p>
          <a:p>
            <a:pPr lvl="1"/>
            <a:r>
              <a:rPr lang="en-GB" dirty="0"/>
              <a:t>What happens if there is a dispute (Section 5.3)</a:t>
            </a:r>
          </a:p>
          <a:p>
            <a:endParaRPr lang="en-GB" dirty="0"/>
          </a:p>
        </p:txBody>
      </p:sp>
    </p:spTree>
    <p:extLst>
      <p:ext uri="{BB962C8B-B14F-4D97-AF65-F5344CB8AC3E}">
        <p14:creationId xmlns:p14="http://schemas.microsoft.com/office/powerpoint/2010/main" val="108356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12717</TotalTime>
  <Words>693</Words>
  <Application>Microsoft Macintosh PowerPoint</Application>
  <PresentationFormat>On-screen Show (4:3)</PresentationFormat>
  <Paragraphs>113</Paragraphs>
  <Slides>17</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North Ayrshire Local Association Negotiating Working Time Agreements</vt:lpstr>
      <vt:lpstr>Background</vt:lpstr>
      <vt:lpstr>SNCT – Working Year and Week</vt:lpstr>
      <vt:lpstr>Contractual 35 Hour Working Week</vt:lpstr>
      <vt:lpstr>Collective Bargaining at School Level </vt:lpstr>
      <vt:lpstr>Core Collegiate Activities</vt:lpstr>
      <vt:lpstr>PowerPoint Presentation</vt:lpstr>
      <vt:lpstr>Concepts of Time</vt:lpstr>
      <vt:lpstr>NAC’s LNCT Agreement</vt:lpstr>
      <vt:lpstr>Contending and Changing Priorities</vt:lpstr>
      <vt:lpstr>Concepts of Time - Audit</vt:lpstr>
      <vt:lpstr>WTA Preparation – General Review</vt:lpstr>
      <vt:lpstr>WTA Negotiation</vt:lpstr>
      <vt:lpstr>School Calendar (Section 7)</vt:lpstr>
      <vt:lpstr>Branch Decision Making</vt:lpstr>
      <vt:lpstr>What happens next…</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Time Agreements</dc:title>
  <dc:creator>SMcCrossan</dc:creator>
  <cp:lastModifiedBy>Mr Smith</cp:lastModifiedBy>
  <cp:revision>78</cp:revision>
  <cp:lastPrinted>2024-05-23T13:27:24Z</cp:lastPrinted>
  <dcterms:created xsi:type="dcterms:W3CDTF">2015-05-20T14:41:14Z</dcterms:created>
  <dcterms:modified xsi:type="dcterms:W3CDTF">2024-05-24T08:20:36Z</dcterms:modified>
</cp:coreProperties>
</file>